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5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320" r:id="rId5"/>
    <p:sldId id="321" r:id="rId6"/>
    <p:sldId id="322" r:id="rId7"/>
    <p:sldId id="325" r:id="rId8"/>
    <p:sldId id="323" r:id="rId9"/>
    <p:sldId id="324" r:id="rId10"/>
    <p:sldId id="327" r:id="rId11"/>
    <p:sldId id="328" r:id="rId12"/>
    <p:sldId id="326" r:id="rId13"/>
    <p:sldId id="273" r:id="rId14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5599" autoAdjust="0"/>
    <p:restoredTop sz="68193" autoAdjust="0"/>
  </p:normalViewPr>
  <p:slideViewPr>
    <p:cSldViewPr>
      <p:cViewPr>
        <p:scale>
          <a:sx n="53" d="100"/>
          <a:sy n="53" d="100"/>
        </p:scale>
        <p:origin x="-690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0"/>
            <a:ext cx="3067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07413"/>
            <a:ext cx="3067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507413"/>
            <a:ext cx="3067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CA21152-EB3A-4163-BB94-380F50309E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0"/>
            <a:ext cx="3067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300163" y="671513"/>
            <a:ext cx="4476750" cy="3357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2913"/>
            <a:ext cx="5191125" cy="403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07413"/>
            <a:ext cx="3067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8507413"/>
            <a:ext cx="3067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19DBDBB-CF9B-4130-A862-8D9DF86C91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DBDBB-CF9B-4130-A862-8D9DF86C912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DBDBB-CF9B-4130-A862-8D9DF86C912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DBDBB-CF9B-4130-A862-8D9DF86C912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DBDBB-CF9B-4130-A862-8D9DF86C912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DBDBB-CF9B-4130-A862-8D9DF86C912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DBDBB-CF9B-4130-A862-8D9DF86C912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DBDBB-CF9B-4130-A862-8D9DF86C912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367177-7F8E-4327-AD6B-0BF34B23DAAA}" type="slidenum">
              <a:rPr lang="en-US"/>
              <a:pPr/>
              <a:t>13</a:t>
            </a:fld>
            <a:endParaRPr lang="en-US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College or Department name here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College or Department name here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9B06E-5388-4B15-9307-DEBB41090E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College or Department name here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89AEE-D732-4FC5-A0CD-EA7883B3C8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College or Department name here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AFE1D-AC4D-45C8-A52D-E313C4AB9E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00201"/>
            <a:ext cx="7772400" cy="28067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College or Department name here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9CABC-968D-4D3F-8AE9-2D77EADD6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College or Department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57D6D-FBC0-4D4D-B5C1-1A7205742D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03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803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College or Department name here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4D90E-CA08-4C98-AB45-E1DDF3BD9A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College or Department name here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BFBF4-6EFA-4D6D-9599-2F29B028D9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College or Department name here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FFDB6-3C6D-4F04-9278-2DEAEA8F78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15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71550"/>
            <a:ext cx="5111750" cy="51546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008313" cy="3535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College or Department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A3739-1416-4596-A828-18C160EF53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3736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College or Department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E7CD7-C79E-440C-9BD7-4FC924D25F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590800"/>
            <a:ext cx="8229600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dirty="0" smtClean="0">
                <a:solidFill>
                  <a:srgbClr val="898989"/>
                </a:solidFill>
                <a:latin typeface="Helvetica Neue" pitchFamily="-108" charset="0"/>
              </a:defRPr>
            </a:lvl1pPr>
          </a:lstStyle>
          <a:p>
            <a:pPr>
              <a:defRPr/>
            </a:pPr>
            <a:r>
              <a:rPr lang="en-US"/>
              <a:t>College or Department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838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48A54"/>
                </a:solidFill>
                <a:latin typeface="Helvetica Neue" pitchFamily="-108" charset="0"/>
              </a:defRPr>
            </a:lvl1pPr>
          </a:lstStyle>
          <a:p>
            <a:pPr>
              <a:defRPr/>
            </a:pPr>
            <a:fld id="{FA9CF7B0-691A-40EE-BC68-73B7AF24D3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Helvetica Neue"/>
          <a:ea typeface="Geneva" pitchFamily="-65" charset="-128"/>
          <a:cs typeface="Geneva" pitchFamily="-65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Helvetica Neue"/>
          <a:ea typeface="Geneva" pitchFamily="-65" charset="-128"/>
          <a:cs typeface="Geneva" pitchFamily="-65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 Neue"/>
          <a:ea typeface="Geneva" pitchFamily="-6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Helvetica Neue"/>
          <a:ea typeface="Geneva" pitchFamily="-6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 Neue"/>
          <a:ea typeface="Geneva" pitchFamily="-65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 Neue"/>
          <a:ea typeface="Geneva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latin typeface="Helvetica Neue" pitchFamily="-108" charset="0"/>
                <a:ea typeface="Geneva" pitchFamily="-108" charset="-128"/>
              </a:rPr>
              <a:t>Apparel and Textile Education in the US—Is it International Enough?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</a:t>
            </a:r>
            <a:r>
              <a:rPr lang="en-US" dirty="0"/>
              <a:t>. Marsha A. Dickson</a:t>
            </a:r>
          </a:p>
          <a:p>
            <a:pPr>
              <a:defRPr/>
            </a:pPr>
            <a:r>
              <a:rPr lang="en-US" dirty="0" smtClean="0"/>
              <a:t>University of Delaware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>
                <a:latin typeface="Helvetica Neue" pitchFamily="-108" charset="0"/>
                <a:ea typeface="Geneva" pitchFamily="-108" charset="-128"/>
              </a:rPr>
              <a:t>Social Responsibility and Sustainability Education in Apparel and Textiles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sz="2800" smtClean="0">
                <a:latin typeface="Helvetica Neue" pitchFamily="-108" charset="0"/>
                <a:ea typeface="Geneva" pitchFamily="-108" charset="-128"/>
              </a:rPr>
              <a:t>Survey of apparel and textiles faculty in 2002</a:t>
            </a:r>
          </a:p>
          <a:p>
            <a:pPr lvl="1"/>
            <a:r>
              <a:rPr lang="en-US" sz="2800" smtClean="0">
                <a:latin typeface="Helvetica Neue" pitchFamily="-108" charset="0"/>
                <a:ea typeface="Geneva" pitchFamily="-108" charset="-128"/>
              </a:rPr>
              <a:t>Like international topics, left to individual instructors, not systematic and collective effort of faculty</a:t>
            </a:r>
          </a:p>
          <a:p>
            <a:pPr lvl="1"/>
            <a:r>
              <a:rPr lang="en-US" sz="2800" smtClean="0">
                <a:latin typeface="Helvetica Neue" pitchFamily="-108" charset="0"/>
                <a:ea typeface="Geneva" pitchFamily="-108" charset="-128"/>
              </a:rPr>
              <a:t>Here are the problems—but not how to solve them</a:t>
            </a:r>
          </a:p>
          <a:p>
            <a:pPr lvl="1"/>
            <a:endParaRPr lang="en-US" sz="2800" smtClean="0">
              <a:latin typeface="Helvetica Neue" pitchFamily="-108" charset="0"/>
              <a:ea typeface="Geneva" pitchFamily="-108" charset="-128"/>
            </a:endParaRPr>
          </a:p>
          <a:p>
            <a:endParaRPr lang="en-US" smtClean="0">
              <a:latin typeface="Helvetica Neue" pitchFamily="-108" charset="0"/>
              <a:ea typeface="Geneva" pitchFamily="-108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>
                <a:latin typeface="Helvetica Neue" pitchFamily="-108" charset="0"/>
                <a:ea typeface="Geneva" pitchFamily="-108" charset="-128"/>
              </a:rPr>
              <a:t>Survey 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2286000"/>
                <a:gridCol w="16002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Important to address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Taught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Working conditions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Child labor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Environmental degradation (recycling, etc.)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Counterfeiting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Labor unions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Sustainable consumption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smtClean="0">
                <a:latin typeface="Helvetica Neue" pitchFamily="-108" charset="0"/>
                <a:ea typeface="Geneva" pitchFamily="-108" charset="-128"/>
              </a:rPr>
              <a:t>UD Curricula Before BIE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sz="2800" smtClean="0">
                <a:latin typeface="Helvetica Neue" pitchFamily="-108" charset="0"/>
                <a:ea typeface="Geneva" pitchFamily="-108" charset="-128"/>
              </a:rPr>
              <a:t>ONE internationally-focused course</a:t>
            </a:r>
          </a:p>
          <a:p>
            <a:pPr lvl="1"/>
            <a:r>
              <a:rPr lang="en-US" b="1" smtClean="0">
                <a:latin typeface="Helvetica Neue" pitchFamily="-108" charset="0"/>
                <a:ea typeface="Geneva" pitchFamily="-108" charset="-128"/>
              </a:rPr>
              <a:t>FASH 455 TEXTILES AND APPAREL IN THE GLOBAL ECONOMY 3 </a:t>
            </a:r>
            <a:r>
              <a:rPr lang="en-US" smtClean="0">
                <a:latin typeface="Helvetica Neue" pitchFamily="-108" charset="0"/>
                <a:ea typeface="Geneva" pitchFamily="-108" charset="-128"/>
              </a:rPr>
              <a:t>Overview of the global textile and apparel industries. Examines the United States textile complex and the United States market within an international context.  PREREQ: FASH218, ECON151 or ECON152.</a:t>
            </a:r>
            <a:endParaRPr lang="en-US" sz="28700" smtClean="0">
              <a:latin typeface="Helvetica Neue" pitchFamily="-108" charset="0"/>
              <a:ea typeface="Geneva" pitchFamily="-108" charset="-128"/>
            </a:endParaRPr>
          </a:p>
          <a:p>
            <a:r>
              <a:rPr lang="en-US" sz="2800" smtClean="0">
                <a:latin typeface="Helvetica Neue" pitchFamily="-108" charset="0"/>
                <a:ea typeface="Geneva" pitchFamily="-108" charset="-128"/>
              </a:rPr>
              <a:t>Active travel study program for over two decades (Paris)</a:t>
            </a:r>
          </a:p>
          <a:p>
            <a:r>
              <a:rPr lang="en-US" sz="2800" smtClean="0">
                <a:latin typeface="Helvetica Neue" pitchFamily="-108" charset="0"/>
                <a:ea typeface="Geneva" pitchFamily="-108" charset="-128"/>
              </a:rPr>
              <a:t>Many faculty with international interests</a:t>
            </a:r>
          </a:p>
          <a:p>
            <a:r>
              <a:rPr lang="en-US" sz="2800" smtClean="0">
                <a:latin typeface="Helvetica Neue" pitchFamily="-108" charset="0"/>
                <a:ea typeface="Geneva" pitchFamily="-108" charset="-128"/>
              </a:rPr>
              <a:t>Depth in social responsibiltiy/sustainability limited to graduate certificate</a:t>
            </a:r>
          </a:p>
          <a:p>
            <a:endParaRPr lang="en-US" sz="2800" smtClean="0">
              <a:latin typeface="Helvetica Neue" pitchFamily="-108" charset="0"/>
              <a:ea typeface="Geneva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latin typeface="Helvetica Neue" pitchFamily="-108" charset="0"/>
                <a:ea typeface="Geneva" pitchFamily="-108" charset="-128"/>
              </a:rPr>
              <a:t>Is Apparel and Textile Education in the US International Enough? 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sz="8800" dirty="0" smtClean="0">
                <a:solidFill>
                  <a:srgbClr val="FF0000"/>
                </a:solidFill>
              </a:rPr>
              <a:t>NO!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smtClean="0">
                <a:latin typeface="Helvetica Neue" pitchFamily="-108" charset="0"/>
                <a:ea typeface="Geneva" pitchFamily="-108" charset="-128"/>
              </a:rPr>
              <a:t>Overview</a:t>
            </a:r>
          </a:p>
        </p:txBody>
      </p:sp>
      <p:sp>
        <p:nvSpPr>
          <p:cNvPr id="4099" name="Content Placeholder 7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535363"/>
          </a:xfrm>
        </p:spPr>
        <p:txBody>
          <a:bodyPr/>
          <a:lstStyle/>
          <a:p>
            <a:r>
              <a:rPr lang="en-US" sz="2800" smtClean="0">
                <a:latin typeface="Helvetica Neue" pitchFamily="-108" charset="0"/>
                <a:ea typeface="Geneva" pitchFamily="-108" charset="-128"/>
              </a:rPr>
              <a:t>Background</a:t>
            </a:r>
          </a:p>
          <a:p>
            <a:r>
              <a:rPr lang="en-US" sz="2800" smtClean="0">
                <a:latin typeface="Helvetica Neue" pitchFamily="-108" charset="0"/>
                <a:ea typeface="Geneva" pitchFamily="-108" charset="-128"/>
              </a:rPr>
              <a:t>Curriculum analysis</a:t>
            </a:r>
          </a:p>
          <a:p>
            <a:r>
              <a:rPr lang="en-US" sz="2800" smtClean="0">
                <a:latin typeface="Helvetica Neue" pitchFamily="-108" charset="0"/>
                <a:ea typeface="Geneva" pitchFamily="-108" charset="-128"/>
              </a:rPr>
              <a:t>Survey of apparel and textile faculty</a:t>
            </a:r>
          </a:p>
          <a:p>
            <a:r>
              <a:rPr lang="en-US" sz="2800" smtClean="0">
                <a:latin typeface="Helvetica Neue" pitchFamily="-108" charset="0"/>
                <a:ea typeface="Geneva" pitchFamily="-108" charset="-128"/>
              </a:rPr>
              <a:t>Survey of apparel executives</a:t>
            </a:r>
          </a:p>
          <a:p>
            <a:r>
              <a:rPr lang="en-US" sz="2800" smtClean="0">
                <a:latin typeface="Helvetica Neue" pitchFamily="-108" charset="0"/>
                <a:ea typeface="Geneva" pitchFamily="-108" charset="-128"/>
              </a:rPr>
              <a:t>Social responsibility and sustainability education</a:t>
            </a:r>
          </a:p>
          <a:p>
            <a:r>
              <a:rPr lang="en-US" sz="2800" smtClean="0">
                <a:latin typeface="Helvetica Neue" pitchFamily="-108" charset="0"/>
                <a:ea typeface="Geneva" pitchFamily="-108" charset="-128"/>
              </a:rPr>
              <a:t>UD Fashion &amp; Apparel Studies UG curricula before BIE</a:t>
            </a:r>
          </a:p>
          <a:p>
            <a:endParaRPr lang="en-US" smtClean="0">
              <a:latin typeface="Helvetica Neue" pitchFamily="-108" charset="0"/>
              <a:ea typeface="Geneva" pitchFamily="-108" charset="-128"/>
            </a:endParaRPr>
          </a:p>
          <a:p>
            <a:endParaRPr lang="en-US" smtClean="0">
              <a:latin typeface="Helvetica Neue" pitchFamily="-108" charset="0"/>
              <a:ea typeface="Geneva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smtClean="0">
                <a:latin typeface="Helvetica Neue" pitchFamily="-108" charset="0"/>
                <a:ea typeface="Geneva" pitchFamily="-108" charset="-128"/>
              </a:rPr>
              <a:t>Background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“</a:t>
            </a:r>
            <a:r>
              <a:rPr lang="en-US" sz="2800" smtClean="0">
                <a:latin typeface="Helvetica Neue" pitchFamily="-108" charset="0"/>
                <a:ea typeface="Geneva" pitchFamily="-108" charset="-128"/>
              </a:rPr>
              <a:t>International” becomes a topic of discussion in the Field of Apparel and Textiles</a:t>
            </a:r>
            <a:endParaRPr lang="en-US" sz="2400" smtClean="0">
              <a:latin typeface="Helvetica Neue" pitchFamily="-108" charset="0"/>
              <a:ea typeface="Geneva" pitchFamily="-108" charset="-128"/>
            </a:endParaRPr>
          </a:p>
          <a:p>
            <a:pPr lvl="1">
              <a:lnSpc>
                <a:spcPct val="90000"/>
              </a:lnSpc>
            </a:pPr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1991 ITAA President’s Address (opportunities and challenges)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2400" i="1" smtClean="0">
                <a:latin typeface="Helvetica Neue" pitchFamily="-108" charset="0"/>
                <a:ea typeface="Geneva" pitchFamily="-108" charset="-128"/>
              </a:rPr>
              <a:t>	“International experience is a critical need for faculty. . . Faculty need to be able to function in a global economy . . . The international dimension is critical for both faculty and students.”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Global trade and production emerges a new important subject for study</a:t>
            </a:r>
          </a:p>
          <a:p>
            <a:pPr lvl="2">
              <a:lnSpc>
                <a:spcPct val="90000"/>
              </a:lnSpc>
            </a:pPr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Week long workshop at ISU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>
                <a:latin typeface="Helvetica Neue" pitchFamily="-108" charset="0"/>
                <a:ea typeface="Geneva" pitchFamily="-108" charset="-128"/>
              </a:rPr>
              <a:t>Background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1995 the textbook </a:t>
            </a:r>
            <a:r>
              <a:rPr lang="en-US" sz="2400" i="1" smtClean="0">
                <a:latin typeface="Helvetica Neue" pitchFamily="-108" charset="0"/>
                <a:ea typeface="Geneva" pitchFamily="-108" charset="-128"/>
              </a:rPr>
              <a:t>Textiles and Apparel in the Global Economy</a:t>
            </a:r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 (Kitty Dickerson) is published</a:t>
            </a:r>
          </a:p>
          <a:p>
            <a:r>
              <a:rPr lang="en-US" sz="2800" smtClean="0">
                <a:latin typeface="Helvetica Neue" pitchFamily="-108" charset="0"/>
                <a:ea typeface="Geneva" pitchFamily="-108" charset="-128"/>
              </a:rPr>
              <a:t>Quest to hire an “international person” </a:t>
            </a:r>
          </a:p>
          <a:p>
            <a:pPr lvl="1"/>
            <a:r>
              <a:rPr lang="en-US" sz="2400" i="1" smtClean="0">
                <a:latin typeface="Helvetica Neue" pitchFamily="-108" charset="0"/>
                <a:ea typeface="Geneva" pitchFamily="-108" charset="-128"/>
              </a:rPr>
              <a:t>“Tenure track, assistant/associate professor position in textiles and apparel with research and teaching specialization in international textiles and apparel marketing/merchandising or a related area.” </a:t>
            </a:r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(Ohio State University)</a:t>
            </a:r>
          </a:p>
          <a:p>
            <a:pPr lvl="1"/>
            <a:r>
              <a:rPr lang="en-US" sz="2400" i="1" smtClean="0">
                <a:latin typeface="Helvetica Neue" pitchFamily="-108" charset="0"/>
                <a:ea typeface="Geneva" pitchFamily="-108" charset="-128"/>
              </a:rPr>
              <a:t>“Enhance international aspects of the apparel program.” </a:t>
            </a:r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(Kansas State University)</a:t>
            </a:r>
          </a:p>
          <a:p>
            <a:r>
              <a:rPr lang="en-US" sz="2800" smtClean="0">
                <a:latin typeface="Helvetica Neue" pitchFamily="-108" charset="0"/>
                <a:ea typeface="Geneva" pitchFamily="-108" charset="-128"/>
              </a:rPr>
              <a:t>Result?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>
                <a:latin typeface="Helvetica Neue" pitchFamily="-108" charset="0"/>
                <a:ea typeface="Geneva" pitchFamily="-108" charset="-128"/>
              </a:rPr>
              <a:t>Research on Internationalization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sz="2800" smtClean="0">
                <a:latin typeface="Helvetica Neue" pitchFamily="-108" charset="0"/>
                <a:ea typeface="Geneva" pitchFamily="-108" charset="-128"/>
              </a:rPr>
              <a:t>2002: Analysis of curricula of textile and apparel programs in the U.S. (Jin)</a:t>
            </a:r>
          </a:p>
          <a:p>
            <a:pPr lvl="1"/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Over half did not offer ANY international course</a:t>
            </a:r>
          </a:p>
          <a:p>
            <a:pPr lvl="1"/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Conclusion—strong evidence of the lack of international education occurring in the field</a:t>
            </a:r>
          </a:p>
          <a:p>
            <a:endParaRPr lang="en-US" smtClean="0">
              <a:latin typeface="Helvetica Neue" pitchFamily="-108" charset="0"/>
              <a:ea typeface="Geneva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/>
          <a:lstStyle/>
          <a:p>
            <a:r>
              <a:rPr lang="en-US" smtClean="0">
                <a:latin typeface="Helvetica Neue" pitchFamily="-108" charset="0"/>
                <a:ea typeface="Geneva" pitchFamily="-108" charset="-128"/>
              </a:rPr>
              <a:t>Research on Internationalization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63963"/>
          </a:xfrm>
        </p:spPr>
        <p:txBody>
          <a:bodyPr/>
          <a:lstStyle/>
          <a:p>
            <a:r>
              <a:rPr lang="en-US" sz="2800" smtClean="0">
                <a:latin typeface="Helvetica Neue" pitchFamily="-108" charset="0"/>
                <a:ea typeface="Geneva" pitchFamily="-108" charset="-128"/>
              </a:rPr>
              <a:t>2004 Survey of faculty in apparel and textile programs (Dickson &amp; Hustvedt)</a:t>
            </a:r>
          </a:p>
          <a:p>
            <a:pPr lvl="1"/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Teaching courses with international content (M=2.61, SD=1.32)*</a:t>
            </a:r>
          </a:p>
          <a:p>
            <a:pPr lvl="2"/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60.6% = “not at all” or “infrequent”</a:t>
            </a:r>
          </a:p>
          <a:p>
            <a:pPr lvl="1"/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Organizing/supervising study abroad (M=2.03, SD=1.62)</a:t>
            </a:r>
          </a:p>
          <a:p>
            <a:pPr lvl="2"/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75% = “not at all” or “infrequent”</a:t>
            </a:r>
          </a:p>
          <a:p>
            <a:pPr lvl="1" algn="r">
              <a:buFont typeface="Arial" charset="0"/>
              <a:buNone/>
            </a:pPr>
            <a:endParaRPr lang="en-US" sz="1600" smtClean="0">
              <a:latin typeface="Helvetica Neue" pitchFamily="-108" charset="0"/>
              <a:ea typeface="Geneva" pitchFamily="-108" charset="-128"/>
            </a:endParaRPr>
          </a:p>
          <a:p>
            <a:pPr lvl="1" algn="r">
              <a:buFont typeface="Arial" charset="0"/>
              <a:buNone/>
            </a:pPr>
            <a:endParaRPr lang="en-US" sz="1600" smtClean="0">
              <a:latin typeface="Helvetica Neue" pitchFamily="-108" charset="0"/>
              <a:ea typeface="Geneva" pitchFamily="-108" charset="-128"/>
            </a:endParaRPr>
          </a:p>
          <a:p>
            <a:pPr lvl="1" algn="r">
              <a:buFont typeface="Arial" charset="0"/>
              <a:buNone/>
            </a:pPr>
            <a:r>
              <a:rPr lang="en-US" sz="1600" smtClean="0">
                <a:latin typeface="Helvetica Neue" pitchFamily="-108" charset="0"/>
                <a:ea typeface="Geneva" pitchFamily="-108" charset="-128"/>
              </a:rPr>
              <a:t>* 1 = not at all, 5 = to a great extent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smtClean="0">
                <a:latin typeface="Helvetica Neue" pitchFamily="-108" charset="0"/>
                <a:ea typeface="Geneva" pitchFamily="-108" charset="-128"/>
              </a:rPr>
              <a:t>Research on Internationalization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1"/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Conducting research in international settings (M=1.91, SD=1.47)*</a:t>
            </a:r>
          </a:p>
          <a:p>
            <a:pPr lvl="2"/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81.8% = “not at all” or “infrequent”</a:t>
            </a:r>
          </a:p>
          <a:p>
            <a:pPr lvl="1"/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Attending conference sessions devoted specifically to international topics (M =2.26, SD=1.21)</a:t>
            </a:r>
          </a:p>
          <a:p>
            <a:pPr lvl="2"/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73.6% = “not at all” or “infrequent”</a:t>
            </a:r>
          </a:p>
          <a:p>
            <a:pPr lvl="1" algn="r">
              <a:buFont typeface="Arial" charset="0"/>
              <a:buNone/>
            </a:pPr>
            <a:endParaRPr lang="en-US" sz="1600" smtClean="0">
              <a:latin typeface="Helvetica Neue" pitchFamily="-108" charset="0"/>
              <a:ea typeface="Geneva" pitchFamily="-108" charset="-128"/>
            </a:endParaRPr>
          </a:p>
          <a:p>
            <a:pPr lvl="1" algn="r">
              <a:buFont typeface="Arial" charset="0"/>
              <a:buNone/>
            </a:pPr>
            <a:endParaRPr lang="en-US" sz="1600" smtClean="0">
              <a:latin typeface="Helvetica Neue" pitchFamily="-108" charset="0"/>
              <a:ea typeface="Geneva" pitchFamily="-108" charset="-128"/>
            </a:endParaRPr>
          </a:p>
          <a:p>
            <a:pPr lvl="1" algn="r">
              <a:buFont typeface="Arial" charset="0"/>
              <a:buNone/>
            </a:pPr>
            <a:endParaRPr lang="en-US" sz="1600" smtClean="0">
              <a:latin typeface="Helvetica Neue" pitchFamily="-108" charset="0"/>
              <a:ea typeface="Geneva" pitchFamily="-108" charset="-128"/>
            </a:endParaRPr>
          </a:p>
          <a:p>
            <a:pPr lvl="1" algn="r">
              <a:buFont typeface="Arial" charset="0"/>
              <a:buNone/>
            </a:pPr>
            <a:endParaRPr lang="en-US" sz="1600" smtClean="0">
              <a:latin typeface="Helvetica Neue" pitchFamily="-108" charset="0"/>
              <a:ea typeface="Geneva" pitchFamily="-108" charset="-128"/>
            </a:endParaRPr>
          </a:p>
          <a:p>
            <a:pPr lvl="1" algn="r">
              <a:buFont typeface="Arial" charset="0"/>
              <a:buNone/>
            </a:pPr>
            <a:endParaRPr lang="en-US" sz="1600" smtClean="0">
              <a:latin typeface="Helvetica Neue" pitchFamily="-108" charset="0"/>
              <a:ea typeface="Geneva" pitchFamily="-108" charset="-128"/>
            </a:endParaRPr>
          </a:p>
          <a:p>
            <a:pPr lvl="1" algn="r">
              <a:buFont typeface="Arial" charset="0"/>
              <a:buNone/>
            </a:pPr>
            <a:endParaRPr lang="en-US" sz="1600" smtClean="0">
              <a:latin typeface="Helvetica Neue" pitchFamily="-108" charset="0"/>
              <a:ea typeface="Geneva" pitchFamily="-108" charset="-128"/>
            </a:endParaRPr>
          </a:p>
          <a:p>
            <a:pPr lvl="1" algn="r">
              <a:buFont typeface="Arial" charset="0"/>
              <a:buNone/>
            </a:pPr>
            <a:r>
              <a:rPr lang="en-US" sz="1600" smtClean="0">
                <a:latin typeface="Helvetica Neue" pitchFamily="-108" charset="0"/>
                <a:ea typeface="Geneva" pitchFamily="-108" charset="-128"/>
              </a:rPr>
              <a:t>* 1 = not at all, 5 = to a great extent</a:t>
            </a:r>
          </a:p>
          <a:p>
            <a:endParaRPr lang="en-US" smtClean="0">
              <a:latin typeface="Helvetica Neue" pitchFamily="-108" charset="0"/>
              <a:ea typeface="Geneva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>
                <a:latin typeface="Helvetica Neue" pitchFamily="-108" charset="0"/>
                <a:ea typeface="Geneva" pitchFamily="-108" charset="-128"/>
              </a:rPr>
              <a:t>Research on Internationalization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sz="2800" smtClean="0">
                <a:latin typeface="Helvetica Neue" pitchFamily="-108" charset="0"/>
                <a:ea typeface="Geneva" pitchFamily="-108" charset="-128"/>
              </a:rPr>
              <a:t>2005 survey of  apparel executives (Yu &amp; Jin)</a:t>
            </a:r>
          </a:p>
          <a:p>
            <a:pPr lvl="1"/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Extent that college education is </a:t>
            </a:r>
            <a:r>
              <a:rPr lang="en-US" sz="2400" u="sng" smtClean="0">
                <a:latin typeface="Helvetica Neue" pitchFamily="-108" charset="0"/>
                <a:ea typeface="Geneva" pitchFamily="-108" charset="-128"/>
              </a:rPr>
              <a:t>needed</a:t>
            </a:r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 (1=not needed, 7=essential)</a:t>
            </a:r>
          </a:p>
          <a:p>
            <a:pPr lvl="2"/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Understanding international markets (~M=5.85)</a:t>
            </a:r>
          </a:p>
          <a:p>
            <a:pPr lvl="2"/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Global product development processes (~M=5.6)</a:t>
            </a:r>
          </a:p>
          <a:p>
            <a:pPr lvl="2"/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Global supply chain management (~M=5.4)</a:t>
            </a:r>
          </a:p>
          <a:p>
            <a:pPr lvl="2"/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Understanding other cultures (~M=5.2)</a:t>
            </a:r>
          </a:p>
          <a:p>
            <a:pPr lvl="2"/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Global sourcing (~M=5.2)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>
                <a:latin typeface="Helvetica Neue" pitchFamily="-108" charset="0"/>
                <a:ea typeface="Geneva" pitchFamily="-108" charset="-128"/>
              </a:rPr>
              <a:t>Research on Internationalization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lvl="1"/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Other/conclusions</a:t>
            </a:r>
          </a:p>
          <a:p>
            <a:pPr lvl="2"/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International education should focus on specific regions and be responsive to regional shifts in business</a:t>
            </a:r>
          </a:p>
          <a:p>
            <a:pPr lvl="2"/>
            <a:r>
              <a:rPr lang="en-US" sz="2400" smtClean="0">
                <a:latin typeface="Helvetica Neue" pitchFamily="-108" charset="0"/>
                <a:ea typeface="Geneva" pitchFamily="-108" charset="-128"/>
              </a:rPr>
              <a:t>International education should be a collective effort of the entire faculty, not just that of an individual instructor of one course</a:t>
            </a:r>
          </a:p>
          <a:p>
            <a:endParaRPr lang="en-US" smtClean="0">
              <a:latin typeface="Helvetica Neue" pitchFamily="-108" charset="0"/>
              <a:ea typeface="Geneva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aware_Blue_F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Delaware_Blue_Fade</Template>
  <TotalTime>965</TotalTime>
  <Words>609</Words>
  <Application>Microsoft PowerPoint</Application>
  <PresentationFormat>On-screen Show (4:3)</PresentationFormat>
  <Paragraphs>105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Times</vt:lpstr>
      <vt:lpstr>Arial</vt:lpstr>
      <vt:lpstr>Helvetica Neue</vt:lpstr>
      <vt:lpstr>Geneva</vt:lpstr>
      <vt:lpstr>Book Antiqua</vt:lpstr>
      <vt:lpstr>Delaware_Blue_Fade</vt:lpstr>
      <vt:lpstr>Apparel and Textile Education in the US—Is it International Enough?</vt:lpstr>
      <vt:lpstr>Overview</vt:lpstr>
      <vt:lpstr>Background</vt:lpstr>
      <vt:lpstr>Background</vt:lpstr>
      <vt:lpstr>Research on Internationalization</vt:lpstr>
      <vt:lpstr>Research on Internationalization</vt:lpstr>
      <vt:lpstr>Research on Internationalization</vt:lpstr>
      <vt:lpstr>Research on Internationalization</vt:lpstr>
      <vt:lpstr>Research on Internationalization</vt:lpstr>
      <vt:lpstr>Social Responsibility and Sustainability Education in Apparel and Textiles</vt:lpstr>
      <vt:lpstr>Survey Results</vt:lpstr>
      <vt:lpstr>UD Curricula Before BIE</vt:lpstr>
      <vt:lpstr>Is Apparel and Textile Education in the US International Enough?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International Activities and Interests: Motivators and Barriers</dc:title>
  <dc:creator>Gwendolyn Hustvedt</dc:creator>
  <cp:lastModifiedBy>Kim</cp:lastModifiedBy>
  <cp:revision>79</cp:revision>
  <dcterms:created xsi:type="dcterms:W3CDTF">2004-10-29T17:50:13Z</dcterms:created>
  <dcterms:modified xsi:type="dcterms:W3CDTF">2009-03-19T01:24:21Z</dcterms:modified>
</cp:coreProperties>
</file>